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386" r:id="rId2"/>
    <p:sldId id="259" r:id="rId3"/>
    <p:sldId id="360" r:id="rId4"/>
    <p:sldId id="358" r:id="rId5"/>
    <p:sldId id="306" r:id="rId6"/>
    <p:sldId id="274" r:id="rId7"/>
    <p:sldId id="361" r:id="rId8"/>
    <p:sldId id="362" r:id="rId9"/>
    <p:sldId id="363" r:id="rId10"/>
    <p:sldId id="364" r:id="rId11"/>
    <p:sldId id="357" r:id="rId12"/>
    <p:sldId id="365" r:id="rId13"/>
    <p:sldId id="366" r:id="rId14"/>
    <p:sldId id="385" r:id="rId15"/>
    <p:sldId id="330" r:id="rId16"/>
    <p:sldId id="367" r:id="rId17"/>
    <p:sldId id="368" r:id="rId18"/>
    <p:sldId id="369" r:id="rId19"/>
    <p:sldId id="370" r:id="rId20"/>
    <p:sldId id="305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35" r:id="rId30"/>
    <p:sldId id="382" r:id="rId31"/>
    <p:sldId id="383" r:id="rId32"/>
    <p:sldId id="384" r:id="rId33"/>
    <p:sldId id="336" r:id="rId34"/>
    <p:sldId id="304" r:id="rId35"/>
    <p:sldId id="381" r:id="rId36"/>
    <p:sldId id="380" r:id="rId37"/>
    <p:sldId id="379" r:id="rId38"/>
    <p:sldId id="303" r:id="rId39"/>
    <p:sldId id="307" r:id="rId40"/>
    <p:sldId id="308" r:id="rId4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74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pos="5602">
          <p15:clr>
            <a:srgbClr val="A4A3A4"/>
          </p15:clr>
        </p15:guide>
        <p15:guide id="4" pos="158">
          <p15:clr>
            <a:srgbClr val="A4A3A4"/>
          </p15:clr>
        </p15:guide>
        <p15:guide id="5" pos="2245">
          <p15:clr>
            <a:srgbClr val="A4A3A4"/>
          </p15:clr>
        </p15:guide>
        <p15:guide id="6" orient="horz" pos="4247" userDrawn="1">
          <p15:clr>
            <a:srgbClr val="A4A3A4"/>
          </p15:clr>
        </p15:guide>
        <p15:guide id="7" orient="horz" pos="1434" userDrawn="1">
          <p15:clr>
            <a:srgbClr val="A4A3A4"/>
          </p15:clr>
        </p15:guide>
        <p15:guide id="8" orient="horz" pos="33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69" autoAdjust="0"/>
    <p:restoredTop sz="81236" autoAdjust="0"/>
  </p:normalViewPr>
  <p:slideViewPr>
    <p:cSldViewPr>
      <p:cViewPr>
        <p:scale>
          <a:sx n="60" d="100"/>
          <a:sy n="60" d="100"/>
        </p:scale>
        <p:origin x="-3072" y="-828"/>
      </p:cViewPr>
      <p:guideLst>
        <p:guide orient="horz" pos="3974"/>
        <p:guide orient="horz" pos="1253"/>
        <p:guide orient="horz" pos="4247"/>
        <p:guide orient="horz" pos="1434"/>
        <p:guide orient="horz" pos="3339"/>
        <p:guide pos="5602"/>
        <p:guide pos="158"/>
        <p:guide pos="22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34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267527874444455E-2"/>
          <c:w val="0.94180567632850443"/>
          <c:h val="0.81278185179584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Strecke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535571629062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446996476652757E-2"/>
                  <c:y val="-4.214650897120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566249235308956E-2"/>
                  <c:y val="-6.39968717119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7099031991075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566249235308956E-2"/>
                  <c:y val="3.1998435855985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850430925905975E-2"/>
                  <c:y val="-9.6000346691714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Kl 1</c:v>
                </c:pt>
                <c:pt idx="1">
                  <c:v>Kl 2</c:v>
                </c:pt>
                <c:pt idx="2">
                  <c:v>Kl 3</c:v>
                </c:pt>
                <c:pt idx="3">
                  <c:v>HK</c:v>
                </c:pt>
                <c:pt idx="4">
                  <c:v>AT</c:v>
                </c:pt>
                <c:pt idx="5">
                  <c:v>JK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17</c:v>
                </c:pt>
                <c:pt idx="3">
                  <c:v>6</c:v>
                </c:pt>
                <c:pt idx="4">
                  <c:v>4</c:v>
                </c:pt>
                <c:pt idx="5">
                  <c:v>21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Freigabe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7.3895410391849473E-3"/>
                  <c:y val="-4.214650897120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Kl 1</c:v>
                </c:pt>
                <c:pt idx="1">
                  <c:v>Kl 2</c:v>
                </c:pt>
                <c:pt idx="2">
                  <c:v>Kl 3</c:v>
                </c:pt>
                <c:pt idx="3">
                  <c:v>HK</c:v>
                </c:pt>
                <c:pt idx="4">
                  <c:v>AT</c:v>
                </c:pt>
                <c:pt idx="5">
                  <c:v>JK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20</c:v>
                </c:pt>
                <c:pt idx="3">
                  <c:v>13</c:v>
                </c:pt>
                <c:pt idx="4">
                  <c:v>13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5568"/>
        <c:axId val="15503744"/>
        <c:axId val="0"/>
      </c:bar3DChart>
      <c:catAx>
        <c:axId val="1548556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2000">
                <a:latin typeface="Arial Black" pitchFamily="34" charset="0"/>
              </a:defRPr>
            </a:pPr>
            <a:endParaRPr lang="de-DE"/>
          </a:p>
        </c:txPr>
        <c:crossAx val="1550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03744"/>
        <c:scaling>
          <c:orientation val="minMax"/>
          <c:max val="30"/>
        </c:scaling>
        <c:delete val="0"/>
        <c:axPos val="r"/>
        <c:majorGridlines/>
        <c:title>
          <c:tx>
            <c:rich>
              <a:bodyPr rot="0" vert="horz"/>
              <a:lstStyle/>
              <a:p>
                <a:pPr algn="ctr">
                  <a:defRPr sz="2000" b="0">
                    <a:latin typeface="Arial Black" pitchFamily="34" charset="0"/>
                  </a:defRPr>
                </a:pPr>
                <a:r>
                  <a:rPr lang="de-DE" sz="2000" b="0" dirty="0">
                    <a:latin typeface="Arial Black" pitchFamily="34" charset="0"/>
                  </a:rPr>
                  <a:t>Stück</a:t>
                </a:r>
              </a:p>
            </c:rich>
          </c:tx>
          <c:layout>
            <c:manualLayout>
              <c:xMode val="edge"/>
              <c:yMode val="edge"/>
              <c:x val="3.2603400695412786E-3"/>
              <c:y val="3.542109330815738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>
                <a:latin typeface="Arial Black" pitchFamily="34" charset="0"/>
              </a:defRPr>
            </a:pPr>
            <a:endParaRPr lang="de-DE"/>
          </a:p>
        </c:txPr>
        <c:crossAx val="15485568"/>
        <c:crosses val="autoZero"/>
        <c:crossBetween val="between"/>
        <c:majorUnit val="5"/>
        <c:minorUnit val="1"/>
      </c:valAx>
    </c:plotArea>
    <c:legend>
      <c:legendPos val="t"/>
      <c:layout>
        <c:manualLayout>
          <c:xMode val="edge"/>
          <c:yMode val="edge"/>
          <c:x val="0.49853130224996689"/>
          <c:y val="0.92517727220493495"/>
          <c:w val="0.4994234207131163"/>
          <c:h val="7.4822673234996695E-2"/>
        </c:manualLayout>
      </c:layout>
      <c:overlay val="0"/>
      <c:txPr>
        <a:bodyPr/>
        <a:lstStyle/>
        <a:p>
          <a:pPr>
            <a:defRPr sz="2000">
              <a:latin typeface="Arial Black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34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267527874444455E-2"/>
          <c:w val="0.94180567632850443"/>
          <c:h val="0.81278185179584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Strecke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535571629062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446996476652757E-2"/>
                  <c:y val="-4.214650897120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566249235308956E-2"/>
                  <c:y val="-6.39968717119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7099031991075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566249235308956E-2"/>
                  <c:y val="3.1998435855985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850430925905975E-2"/>
                  <c:y val="-9.6000346691714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Kl 1</c:v>
                </c:pt>
                <c:pt idx="1">
                  <c:v>Kl 2</c:v>
                </c:pt>
                <c:pt idx="2">
                  <c:v>Kl 3</c:v>
                </c:pt>
                <c:pt idx="3">
                  <c:v>HK</c:v>
                </c:pt>
                <c:pt idx="4">
                  <c:v>AT</c:v>
                </c:pt>
                <c:pt idx="5">
                  <c:v>JK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17</c:v>
                </c:pt>
                <c:pt idx="3">
                  <c:v>6</c:v>
                </c:pt>
                <c:pt idx="4">
                  <c:v>4</c:v>
                </c:pt>
                <c:pt idx="5">
                  <c:v>21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Jagdjahr 14/15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7.3895410391849473E-3"/>
                  <c:y val="-4.214650897120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Kl 1</c:v>
                </c:pt>
                <c:pt idx="1">
                  <c:v>Kl 2</c:v>
                </c:pt>
                <c:pt idx="2">
                  <c:v>Kl 3</c:v>
                </c:pt>
                <c:pt idx="3">
                  <c:v>HK</c:v>
                </c:pt>
                <c:pt idx="4">
                  <c:v>AT</c:v>
                </c:pt>
                <c:pt idx="5">
                  <c:v>JK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1</c:v>
                </c:pt>
                <c:pt idx="2">
                  <c:v>27</c:v>
                </c:pt>
                <c:pt idx="3">
                  <c:v>8</c:v>
                </c:pt>
                <c:pt idx="4">
                  <c:v>14</c:v>
                </c:pt>
                <c:pt idx="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50432"/>
        <c:axId val="58167296"/>
        <c:axId val="0"/>
      </c:bar3DChart>
      <c:catAx>
        <c:axId val="580504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2000">
                <a:latin typeface="Arial Black" pitchFamily="34" charset="0"/>
              </a:defRPr>
            </a:pPr>
            <a:endParaRPr lang="de-DE"/>
          </a:p>
        </c:txPr>
        <c:crossAx val="58167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167296"/>
        <c:scaling>
          <c:orientation val="minMax"/>
          <c:max val="3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2000" b="0">
                    <a:latin typeface="Arial Black" pitchFamily="34" charset="0"/>
                  </a:defRPr>
                </a:pPr>
                <a:r>
                  <a:rPr lang="de-DE" sz="2000" b="0" dirty="0">
                    <a:latin typeface="Arial Black" pitchFamily="34" charset="0"/>
                  </a:rPr>
                  <a:t>Stück</a:t>
                </a:r>
              </a:p>
            </c:rich>
          </c:tx>
          <c:layout>
            <c:manualLayout>
              <c:xMode val="edge"/>
              <c:yMode val="edge"/>
              <c:x val="3.2603400695412786E-3"/>
              <c:y val="3.542109330815738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>
                <a:latin typeface="Arial Black" pitchFamily="34" charset="0"/>
              </a:defRPr>
            </a:pPr>
            <a:endParaRPr lang="de-DE"/>
          </a:p>
        </c:txPr>
        <c:crossAx val="58050432"/>
        <c:crosses val="autoZero"/>
        <c:crossBetween val="between"/>
        <c:majorUnit val="5"/>
        <c:minorUnit val="1"/>
      </c:valAx>
    </c:plotArea>
    <c:legend>
      <c:legendPos val="t"/>
      <c:layout>
        <c:manualLayout>
          <c:xMode val="edge"/>
          <c:yMode val="edge"/>
          <c:x val="0.49853130224996689"/>
          <c:y val="0.92517727220493495"/>
          <c:w val="0.4994234207131163"/>
          <c:h val="7.4822673234996695E-2"/>
        </c:manualLayout>
      </c:layout>
      <c:overlay val="0"/>
      <c:txPr>
        <a:bodyPr/>
        <a:lstStyle/>
        <a:p>
          <a:pPr>
            <a:defRPr sz="2000">
              <a:latin typeface="Arial Black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27503514669048E-2"/>
          <c:y val="5.051203439764905E-2"/>
          <c:w val="0.87370923417820412"/>
          <c:h val="0.69790272158497968"/>
        </c:manualLayout>
      </c:layout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cat>
            <c:strRef>
              <c:f>Tabelle1!$A$2:$A$11</c:f>
              <c:strCache>
                <c:ptCount val="10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79</c:v>
                </c:pt>
                <c:pt idx="1">
                  <c:v>74</c:v>
                </c:pt>
                <c:pt idx="2">
                  <c:v>80</c:v>
                </c:pt>
                <c:pt idx="3">
                  <c:v>100</c:v>
                </c:pt>
                <c:pt idx="4">
                  <c:v>79</c:v>
                </c:pt>
                <c:pt idx="5">
                  <c:v>91</c:v>
                </c:pt>
                <c:pt idx="6">
                  <c:v>85</c:v>
                </c:pt>
                <c:pt idx="7">
                  <c:v>73</c:v>
                </c:pt>
                <c:pt idx="8">
                  <c:v>79</c:v>
                </c:pt>
                <c:pt idx="9">
                  <c:v>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32512"/>
        <c:axId val="58577664"/>
      </c:lineChart>
      <c:catAx>
        <c:axId val="5843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de-DE" sz="2000" b="0" i="0" u="none" strike="noStrike" kern="1200" baseline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pPr>
            <a:endParaRPr lang="de-DE"/>
          </a:p>
        </c:txPr>
        <c:crossAx val="58577664"/>
        <c:crosses val="autoZero"/>
        <c:auto val="1"/>
        <c:lblAlgn val="ctr"/>
        <c:lblOffset val="100"/>
        <c:noMultiLvlLbl val="0"/>
      </c:catAx>
      <c:valAx>
        <c:axId val="5857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de-DE" sz="2000" b="0" i="0" u="none" strike="noStrike" kern="1200" baseline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pPr>
            <a:endParaRPr lang="de-DE"/>
          </a:p>
        </c:txPr>
        <c:crossAx val="584325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27503514669048E-2"/>
          <c:y val="5.051203439764905E-2"/>
          <c:w val="0.87370923417820412"/>
          <c:h val="0.69790272158497968"/>
        </c:manualLayout>
      </c:layout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cat>
            <c:strRef>
              <c:f>Tabelle1!$A$2:$A$11</c:f>
              <c:strCache>
                <c:ptCount val="10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327</c:v>
                </c:pt>
                <c:pt idx="1">
                  <c:v>603</c:v>
                </c:pt>
                <c:pt idx="2">
                  <c:v>742</c:v>
                </c:pt>
                <c:pt idx="3">
                  <c:v>649</c:v>
                </c:pt>
                <c:pt idx="4">
                  <c:v>516</c:v>
                </c:pt>
                <c:pt idx="5">
                  <c:v>321</c:v>
                </c:pt>
                <c:pt idx="6">
                  <c:v>456</c:v>
                </c:pt>
                <c:pt idx="7">
                  <c:v>343</c:v>
                </c:pt>
                <c:pt idx="8">
                  <c:v>411</c:v>
                </c:pt>
                <c:pt idx="9">
                  <c:v>232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82688"/>
        <c:axId val="58484224"/>
      </c:lineChart>
      <c:catAx>
        <c:axId val="5848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de-DE" sz="2000" b="0" i="0" u="none" strike="noStrike" kern="1200" baseline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pPr>
            <a:endParaRPr lang="de-DE"/>
          </a:p>
        </c:txPr>
        <c:crossAx val="58484224"/>
        <c:crosses val="autoZero"/>
        <c:auto val="1"/>
        <c:lblAlgn val="ctr"/>
        <c:lblOffset val="100"/>
        <c:noMultiLvlLbl val="0"/>
      </c:catAx>
      <c:valAx>
        <c:axId val="5848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de-DE" sz="2000" b="0" i="0" u="none" strike="noStrike" kern="1200" baseline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pPr>
            <a:endParaRPr lang="de-DE"/>
          </a:p>
        </c:txPr>
        <c:crossAx val="5848268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15230232517759E-2"/>
          <c:y val="5.8582437321539033E-2"/>
          <c:w val="0.87370923417820412"/>
          <c:h val="0.6414095133999308"/>
        </c:manualLayout>
      </c:layout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cat>
            <c:strRef>
              <c:f>Tabelle1!$A$2:$A$11</c:f>
              <c:strCache>
                <c:ptCount val="10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481</c:v>
                </c:pt>
                <c:pt idx="1">
                  <c:v>582</c:v>
                </c:pt>
                <c:pt idx="2">
                  <c:v>514</c:v>
                </c:pt>
                <c:pt idx="3">
                  <c:v>524</c:v>
                </c:pt>
                <c:pt idx="4">
                  <c:v>581</c:v>
                </c:pt>
                <c:pt idx="5">
                  <c:v>430</c:v>
                </c:pt>
                <c:pt idx="6">
                  <c:v>520</c:v>
                </c:pt>
                <c:pt idx="7">
                  <c:v>504</c:v>
                </c:pt>
                <c:pt idx="8">
                  <c:v>395</c:v>
                </c:pt>
                <c:pt idx="9">
                  <c:v>350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80448"/>
        <c:axId val="58681984"/>
      </c:lineChart>
      <c:catAx>
        <c:axId val="5868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de-DE" sz="2000" b="0" i="0" u="none" strike="noStrike" kern="1200" baseline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pPr>
            <a:endParaRPr lang="de-DE"/>
          </a:p>
        </c:txPr>
        <c:crossAx val="58681984"/>
        <c:crosses val="autoZero"/>
        <c:auto val="1"/>
        <c:lblAlgn val="ctr"/>
        <c:lblOffset val="100"/>
        <c:noMultiLvlLbl val="0"/>
      </c:catAx>
      <c:valAx>
        <c:axId val="58681984"/>
        <c:scaling>
          <c:orientation val="minMax"/>
          <c:min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de-DE" sz="2000" b="0" i="0" u="none" strike="noStrike" kern="1200" baseline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pPr>
            <a:endParaRPr lang="de-DE"/>
          </a:p>
        </c:txPr>
        <c:crossAx val="58680448"/>
        <c:crosses val="autoZero"/>
        <c:crossBetween val="between"/>
        <c:majorUnit val="1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34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883542244524112E-2"/>
          <c:w val="0.94180567632850443"/>
          <c:h val="0.81278185179584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Strecke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896064149218677E-2"/>
                  <c:y val="-1.656506614504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511892020110278E-2"/>
                  <c:y val="-8.2825330725241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550596770554303E-2"/>
                  <c:y val="-1.556029271037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566249235308956E-2"/>
                  <c:y val="-6.3996871711971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7099031991075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566249235308956E-2"/>
                  <c:y val="3.1998435855985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850430925905961E-2"/>
                  <c:y val="-9.6000346691714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Schmalreh / Rickenkitz</c:v>
                </c:pt>
                <c:pt idx="1">
                  <c:v>Ricke</c:v>
                </c:pt>
                <c:pt idx="2">
                  <c:v>Bockkitz / Jährling</c:v>
                </c:pt>
                <c:pt idx="3">
                  <c:v>Bock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224</c:v>
                </c:pt>
                <c:pt idx="1">
                  <c:v>103</c:v>
                </c:pt>
                <c:pt idx="2">
                  <c:v>198</c:v>
                </c:pt>
                <c:pt idx="3">
                  <c:v>210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390154298310064E-3"/>
                  <c:y val="-1.380422178754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475385745775165E-3"/>
                  <c:y val="-1.656506614504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85231447465118E-3"/>
                  <c:y val="-1.656506614504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95077149155041E-3"/>
                  <c:y val="-8.2825330725241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278356543956372E-3"/>
                  <c:y val="-1.279937434239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 Black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Schmalreh / Rickenkitz</c:v>
                </c:pt>
                <c:pt idx="1">
                  <c:v>Ricke</c:v>
                </c:pt>
                <c:pt idx="2">
                  <c:v>Bockkitz / Jährling</c:v>
                </c:pt>
                <c:pt idx="3">
                  <c:v>Bock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368</c:v>
                </c:pt>
                <c:pt idx="1">
                  <c:v>264</c:v>
                </c:pt>
                <c:pt idx="2">
                  <c:v>368</c:v>
                </c:pt>
                <c:pt idx="3">
                  <c:v>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863488"/>
        <c:axId val="132865024"/>
        <c:axId val="0"/>
      </c:bar3DChart>
      <c:catAx>
        <c:axId val="13286348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2000">
                <a:latin typeface="Arial Black" pitchFamily="34" charset="0"/>
              </a:defRPr>
            </a:pPr>
            <a:endParaRPr lang="de-DE"/>
          </a:p>
        </c:txPr>
        <c:crossAx val="132865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865024"/>
        <c:scaling>
          <c:orientation val="minMax"/>
        </c:scaling>
        <c:delete val="0"/>
        <c:axPos val="r"/>
        <c:majorGridlines/>
        <c:title>
          <c:tx>
            <c:rich>
              <a:bodyPr rot="0" vert="horz"/>
              <a:lstStyle/>
              <a:p>
                <a:pPr>
                  <a:defRPr sz="2000" b="0">
                    <a:latin typeface="Arial Black" pitchFamily="34" charset="0"/>
                  </a:defRPr>
                </a:pPr>
                <a:r>
                  <a:rPr lang="de-DE" sz="2000" b="0">
                    <a:latin typeface="Arial Black" pitchFamily="34" charset="0"/>
                  </a:rPr>
                  <a:t>Stück</a:t>
                </a:r>
              </a:p>
            </c:rich>
          </c:tx>
          <c:layout>
            <c:manualLayout>
              <c:xMode val="edge"/>
              <c:yMode val="edge"/>
              <c:x val="3.2603400695412755E-3"/>
              <c:y val="3.542109330815735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>
                <a:latin typeface="Arial Black" pitchFamily="34" charset="0"/>
              </a:defRPr>
            </a:pPr>
            <a:endParaRPr lang="de-DE"/>
          </a:p>
        </c:txPr>
        <c:crossAx val="132863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853130224996689"/>
          <c:y val="0.92517727220493495"/>
          <c:w val="0.4994234207131163"/>
          <c:h val="7.4822673234996681E-2"/>
        </c:manualLayout>
      </c:layout>
      <c:overlay val="0"/>
      <c:txPr>
        <a:bodyPr/>
        <a:lstStyle/>
        <a:p>
          <a:pPr>
            <a:defRPr sz="2000">
              <a:latin typeface="Arial Black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0.21671</cdr:x>
      <cdr:y>0.54703</cdr:y>
    </cdr:from>
    <cdr:to>
      <cdr:x>0.79161</cdr:x>
      <cdr:y>0.66917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872903" y="2582466"/>
          <a:ext cx="4968487" cy="576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2800" dirty="0" smtClean="0">
              <a:latin typeface="Aharoni" panose="02010803020104030203" pitchFamily="2" charset="-79"/>
              <a:cs typeface="Aharoni" panose="02010803020104030203" pitchFamily="2" charset="-79"/>
            </a:rPr>
            <a:t>Auftreten Wolf im Hegering</a:t>
          </a:r>
          <a:endParaRPr lang="de-DE" sz="2800" dirty="0">
            <a:latin typeface="Aharoni" panose="02010803020104030203" pitchFamily="2" charset="-79"/>
            <a:cs typeface="Aharoni" panose="02010803020104030203" pitchFamily="2" charset="-79"/>
          </a:endParaRPr>
        </a:p>
      </cdr:txBody>
    </cdr:sp>
  </cdr:relSizeAnchor>
  <cdr:relSizeAnchor xmlns:cdr="http://schemas.openxmlformats.org/drawingml/2006/chartDrawing">
    <cdr:from>
      <cdr:x>0.42501</cdr:x>
      <cdr:y>0.19621</cdr:y>
    </cdr:from>
    <cdr:to>
      <cdr:x>0.50833</cdr:x>
      <cdr:y>0.53177</cdr:y>
    </cdr:to>
    <cdr:cxnSp macro="">
      <cdr:nvCxnSpPr>
        <cdr:cNvPr id="4" name="Gerade Verbindung mit Pfeil 3"/>
        <cdr:cNvCxnSpPr/>
      </cdr:nvCxnSpPr>
      <cdr:spPr>
        <a:xfrm xmlns:a="http://schemas.openxmlformats.org/drawingml/2006/main" flipV="1">
          <a:off x="3673103" y="926282"/>
          <a:ext cx="720080" cy="1584152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76403-5B93-4478-8A5B-E5DD7F538BAE}" type="datetimeFigureOut">
              <a:rPr lang="de-DE" smtClean="0"/>
              <a:pPr/>
              <a:t>19.02.2017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7679C-015B-4048-9062-6501CE73A4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05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Begrüßung und Eröffnung der Versammlung</a:t>
            </a:r>
          </a:p>
          <a:p>
            <a:endParaRPr lang="de-DE" sz="2000" dirty="0" smtClean="0"/>
          </a:p>
          <a:p>
            <a:r>
              <a:rPr lang="de-DE" sz="2000" dirty="0" smtClean="0"/>
              <a:t>Grußworte</a:t>
            </a:r>
            <a:r>
              <a:rPr lang="de-DE" sz="2000" baseline="0" dirty="0" smtClean="0"/>
              <a:t> an folgende Gäste:</a:t>
            </a:r>
          </a:p>
          <a:p>
            <a:pPr marL="171450" indent="-171450">
              <a:buFontTx/>
              <a:buChar char="-"/>
            </a:pPr>
            <a:r>
              <a:rPr lang="de-DE" sz="2000" baseline="0" dirty="0" smtClean="0"/>
              <a:t>Herr Völker</a:t>
            </a:r>
          </a:p>
          <a:p>
            <a:pPr marL="171450" indent="-171450">
              <a:buFontTx/>
              <a:buChar char="-"/>
            </a:pPr>
            <a:r>
              <a:rPr lang="de-DE" sz="2000" baseline="0" dirty="0" smtClean="0"/>
              <a:t>Herr Cohrs</a:t>
            </a:r>
          </a:p>
          <a:p>
            <a:pPr marL="171450" indent="-171450">
              <a:buFontTx/>
              <a:buChar char="-"/>
            </a:pPr>
            <a:r>
              <a:rPr lang="de-DE" sz="2000" baseline="0" dirty="0" smtClean="0"/>
              <a:t>Herr </a:t>
            </a:r>
            <a:r>
              <a:rPr lang="de-DE" sz="2000" baseline="0" dirty="0" err="1" smtClean="0"/>
              <a:t>Beuke</a:t>
            </a:r>
            <a:endParaRPr lang="de-DE" sz="2000" baseline="0" dirty="0" smtClean="0"/>
          </a:p>
          <a:p>
            <a:pPr marL="171450" indent="-171450">
              <a:buFontTx/>
              <a:buChar char="-"/>
            </a:pPr>
            <a:r>
              <a:rPr lang="de-DE" sz="2000" baseline="0" dirty="0" smtClean="0"/>
              <a:t>Vertreter vom DJV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7679C-015B-4048-9062-6501CE73A41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68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Bitte</a:t>
            </a:r>
            <a:r>
              <a:rPr lang="de-DE" baseline="0" dirty="0" smtClean="0"/>
              <a:t> erheben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Im letzten Jahr sind von uns gegangen: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Silvia Düvel aus Rehlingen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Friedrich </a:t>
            </a:r>
            <a:r>
              <a:rPr lang="de-DE" baseline="0" dirty="0" err="1" smtClean="0"/>
              <a:t>Hedder</a:t>
            </a:r>
            <a:r>
              <a:rPr lang="de-DE" baseline="0" dirty="0" smtClean="0"/>
              <a:t> aus Oldendorf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Bläser blasen Lied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7679C-015B-4048-9062-6501CE73A41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48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7679C-015B-4048-9062-6501CE73A41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12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7679C-015B-4048-9062-6501CE73A41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32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7679C-015B-4048-9062-6501CE73A41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88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Verkehr</a:t>
            </a:r>
            <a:r>
              <a:rPr lang="de-DE" baseline="0" dirty="0" smtClean="0"/>
              <a:t>             18</a:t>
            </a:r>
            <a:endParaRPr lang="de-DE" dirty="0" smtClean="0"/>
          </a:p>
          <a:p>
            <a:r>
              <a:rPr lang="de-DE" dirty="0" smtClean="0"/>
              <a:t>Fallwild</a:t>
            </a:r>
            <a:r>
              <a:rPr lang="de-DE" baseline="0" dirty="0" smtClean="0"/>
              <a:t>              10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7679C-015B-4048-9062-6501CE73A41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41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CFB2-5D13-4320-845E-49EEE9944312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DE44-99F3-43FF-B60F-6588C620382D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4AD8-4562-43BF-BA07-9522BD7F61E3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52736"/>
            <a:ext cx="8642350" cy="936402"/>
          </a:xfrm>
        </p:spPr>
        <p:txBody>
          <a:bodyPr/>
          <a:lstStyle>
            <a:lvl1pPr>
              <a:defRPr sz="40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97990"/>
            <a:ext cx="8642349" cy="431073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3E38-87C0-4AAD-9DC0-58D7DAAD1DB5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CEB9-EED6-4EE6-8466-37F52B0E521B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B95C-3610-4B91-AA30-0938EB7981B8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EC35-63AF-439B-BDCA-B1C983F8B6DA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Hegering Amelinghausen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B3D9-1956-4F56-B016-0E9937D7564A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1D15-EC62-4071-8CDC-9009DD0FD860}" type="datetime1">
              <a:rPr lang="de-DE" smtClean="0"/>
              <a:pPr/>
              <a:t>19.02.2017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99319" y="2708275"/>
            <a:ext cx="7345363" cy="144145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2F25-0429-42CE-AA37-C62C5B72E743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4EAC-1101-4619-99D3-890D8F38B750}" type="datetime1">
              <a:rPr lang="de-DE" smtClean="0"/>
              <a:pPr/>
              <a:t>19.02.2017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AC9-59BC-488F-AAA0-E8E95AD78C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47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F9BAC9-59BC-488F-AAA0-E8E95AD78C1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Hegering</a:t>
            </a:r>
            <a:r>
              <a:rPr lang="de-DE" sz="36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Amelinghausen</a:t>
            </a:r>
          </a:p>
          <a:p>
            <a:endParaRPr lang="de-DE" dirty="0"/>
          </a:p>
        </p:txBody>
      </p:sp>
      <p:pic>
        <p:nvPicPr>
          <p:cNvPr id="4098" name="Picture 2" descr="Hegering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9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26" y="0"/>
            <a:ext cx="90067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17"/>
          <p:cNvCxnSpPr/>
          <p:nvPr/>
        </p:nvCxnSpPr>
        <p:spPr>
          <a:xfrm>
            <a:off x="-14620" y="1019391"/>
            <a:ext cx="9158620" cy="32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Bericht%20Schie&#223;obmann.ppt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Bitte WTE Bögen abholen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052736"/>
            <a:ext cx="8642350" cy="936402"/>
          </a:xfrm>
        </p:spPr>
        <p:txBody>
          <a:bodyPr/>
          <a:lstStyle/>
          <a:p>
            <a:r>
              <a:rPr lang="de-DE" sz="2800" u="none" dirty="0">
                <a:effectLst/>
                <a:latin typeface="Arial Black" pitchFamily="34" charset="0"/>
                <a:ea typeface="+mn-ea"/>
              </a:rPr>
              <a:t>Rotwildstrecke der letzten 10 Jahre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984620"/>
              </p:ext>
            </p:extLst>
          </p:nvPr>
        </p:nvGraphicFramePr>
        <p:xfrm>
          <a:off x="250825" y="1998663"/>
          <a:ext cx="864235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9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0825" y="1458865"/>
            <a:ext cx="698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Gesamtstrecke - Damwild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74792"/>
              </p:ext>
            </p:extLst>
          </p:nvPr>
        </p:nvGraphicFramePr>
        <p:xfrm>
          <a:off x="250824" y="1988840"/>
          <a:ext cx="468121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5578"/>
                <a:gridCol w="805638"/>
              </a:tblGrid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Hirsche Klasse I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Hirsche Klasse II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Hirsche Klasse III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1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Hirschkälber 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 männlich       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aseline="0" dirty="0" smtClean="0">
                          <a:effectLst/>
                          <a:latin typeface="Arial Black" pitchFamily="34" charset="0"/>
                        </a:rPr>
                        <a:t>  1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Alttiere            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Schmaltiere      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1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Wildkälber 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aseline="0" dirty="0" smtClean="0">
                          <a:effectLst/>
                          <a:latin typeface="Arial Black" pitchFamily="34" charset="0"/>
                        </a:rPr>
                        <a:t>  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 weiblich       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aseline="0" dirty="0" smtClean="0">
                          <a:effectLst/>
                          <a:latin typeface="Arial Black" pitchFamily="34" charset="0"/>
                        </a:rPr>
                        <a:t>  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Gesamt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aseline="0" dirty="0" smtClean="0">
                          <a:effectLst/>
                          <a:latin typeface="Arial Black" pitchFamily="34" charset="0"/>
                        </a:rPr>
                        <a:t>  1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Gerade Verbindung 13"/>
          <p:cNvCxnSpPr/>
          <p:nvPr/>
        </p:nvCxnSpPr>
        <p:spPr>
          <a:xfrm>
            <a:off x="250825" y="4293096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3"/>
          <p:cNvCxnSpPr/>
          <p:nvPr/>
        </p:nvCxnSpPr>
        <p:spPr>
          <a:xfrm>
            <a:off x="250825" y="3861048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3"/>
          <p:cNvCxnSpPr/>
          <p:nvPr/>
        </p:nvCxnSpPr>
        <p:spPr>
          <a:xfrm>
            <a:off x="250825" y="5661248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3"/>
          <p:cNvCxnSpPr/>
          <p:nvPr/>
        </p:nvCxnSpPr>
        <p:spPr>
          <a:xfrm>
            <a:off x="250825" y="6165304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3" t="24683" r="7820" b="20990"/>
          <a:stretch/>
        </p:blipFill>
        <p:spPr bwMode="auto">
          <a:xfrm>
            <a:off x="5170209" y="1972308"/>
            <a:ext cx="3405353" cy="394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7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4852" y="1448386"/>
            <a:ext cx="698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Gesamtstrecke - Schwarzwild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24616"/>
              </p:ext>
            </p:extLst>
          </p:nvPr>
        </p:nvGraphicFramePr>
        <p:xfrm>
          <a:off x="250824" y="2348880"/>
          <a:ext cx="4753224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6076"/>
                <a:gridCol w="1047148"/>
              </a:tblGrid>
              <a:tr h="149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Keiler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21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Überläuferkeiler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72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Frischlingskeiler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40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 Männlich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133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Bachen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 6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Überläuferbachen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</a:t>
                      </a:r>
                      <a:r>
                        <a:rPr lang="de-DE" sz="2400" baseline="0" dirty="0" smtClean="0">
                          <a:effectLst/>
                          <a:latin typeface="Arial Black" pitchFamily="34" charset="0"/>
                        </a:rPr>
                        <a:t>43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Frischlingsbachen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50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 Weiblich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99</a:t>
                      </a: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 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232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727733" cy="4044505"/>
          </a:xfrm>
          <a:prstGeom prst="rect">
            <a:avLst/>
          </a:prstGeom>
        </p:spPr>
      </p:pic>
      <p:cxnSp>
        <p:nvCxnSpPr>
          <p:cNvPr id="11" name="Gerade Verbindung 13"/>
          <p:cNvCxnSpPr/>
          <p:nvPr/>
        </p:nvCxnSpPr>
        <p:spPr>
          <a:xfrm>
            <a:off x="250825" y="4149080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3"/>
          <p:cNvCxnSpPr/>
          <p:nvPr/>
        </p:nvCxnSpPr>
        <p:spPr>
          <a:xfrm>
            <a:off x="250825" y="3717032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3"/>
          <p:cNvCxnSpPr/>
          <p:nvPr/>
        </p:nvCxnSpPr>
        <p:spPr>
          <a:xfrm>
            <a:off x="250825" y="5517232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3"/>
          <p:cNvCxnSpPr/>
          <p:nvPr/>
        </p:nvCxnSpPr>
        <p:spPr>
          <a:xfrm>
            <a:off x="250825" y="6021288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u="none" dirty="0" smtClean="0">
                <a:effectLst/>
                <a:latin typeface="Arial Black" panose="020B0A04020102020204" pitchFamily="34" charset="0"/>
              </a:rPr>
              <a:t>Schwarzwildstrecke der letzten 10 Jahre</a:t>
            </a:r>
            <a:endParaRPr lang="de-DE" sz="2800" u="none" dirty="0"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758686"/>
              </p:ext>
            </p:extLst>
          </p:nvPr>
        </p:nvGraphicFramePr>
        <p:xfrm>
          <a:off x="250825" y="1998663"/>
          <a:ext cx="864235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0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23528" y="1556792"/>
            <a:ext cx="698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Gesamtstrecke - Rehwild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12542"/>
              </p:ext>
            </p:extLst>
          </p:nvPr>
        </p:nvGraphicFramePr>
        <p:xfrm>
          <a:off x="395536" y="2291523"/>
          <a:ext cx="4643578" cy="3754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2941"/>
                <a:gridCol w="1050637"/>
              </a:tblGrid>
              <a:tr h="481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Rehböcke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96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81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Jährlinge/Bockkitze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99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81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 männlich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195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81347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Ricken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42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66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Schmalrehe/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err="1" smtClean="0">
                          <a:effectLst/>
                          <a:latin typeface="Arial Black" pitchFamily="34" charset="0"/>
                        </a:rPr>
                        <a:t>Rickenkitze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113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81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 weiblich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155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81347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Gesamt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350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Gerade Verbindung 13"/>
          <p:cNvCxnSpPr/>
          <p:nvPr/>
        </p:nvCxnSpPr>
        <p:spPr>
          <a:xfrm>
            <a:off x="395536" y="3717032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r="22838"/>
          <a:stretch/>
        </p:blipFill>
        <p:spPr>
          <a:xfrm>
            <a:off x="4986362" y="2281411"/>
            <a:ext cx="3890802" cy="3323460"/>
          </a:xfrm>
          <a:prstGeom prst="rect">
            <a:avLst/>
          </a:prstGeom>
        </p:spPr>
      </p:pic>
      <p:cxnSp>
        <p:nvCxnSpPr>
          <p:cNvPr id="11" name="Gerade Verbindung 13"/>
          <p:cNvCxnSpPr/>
          <p:nvPr/>
        </p:nvCxnSpPr>
        <p:spPr>
          <a:xfrm>
            <a:off x="395536" y="3284984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3"/>
          <p:cNvCxnSpPr/>
          <p:nvPr/>
        </p:nvCxnSpPr>
        <p:spPr>
          <a:xfrm>
            <a:off x="395536" y="5085184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3"/>
          <p:cNvCxnSpPr/>
          <p:nvPr/>
        </p:nvCxnSpPr>
        <p:spPr>
          <a:xfrm>
            <a:off x="395536" y="5589240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u="none" dirty="0" smtClean="0">
                <a:effectLst/>
                <a:latin typeface="Arial Black" panose="020B0A04020102020204" pitchFamily="34" charset="0"/>
              </a:rPr>
              <a:t>Rehwildstrecke der letzten 10 Jahre</a:t>
            </a:r>
            <a:endParaRPr lang="de-DE" sz="2800" u="none" dirty="0"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934810"/>
              </p:ext>
            </p:extLst>
          </p:nvPr>
        </p:nvGraphicFramePr>
        <p:xfrm>
          <a:off x="250825" y="1998662"/>
          <a:ext cx="8642350" cy="472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2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50825" y="105273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Arial Black" pitchFamily="34" charset="0"/>
                <a:cs typeface="Times New Roman" pitchFamily="18" charset="0"/>
              </a:rPr>
              <a:t>Rehwild</a:t>
            </a:r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Streckenerfüllung nach Freigabe </a:t>
            </a:r>
          </a:p>
          <a:p>
            <a:pPr algn="ctr"/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im 2. Jahr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02445"/>
              </p:ext>
            </p:extLst>
          </p:nvPr>
        </p:nvGraphicFramePr>
        <p:xfrm>
          <a:off x="250825" y="1853294"/>
          <a:ext cx="8642350" cy="460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23528" y="1465918"/>
            <a:ext cx="698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Gesamtstrecke Hase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97808"/>
              </p:ext>
            </p:extLst>
          </p:nvPr>
        </p:nvGraphicFramePr>
        <p:xfrm>
          <a:off x="250825" y="2204864"/>
          <a:ext cx="4001768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3063"/>
                <a:gridCol w="688705"/>
              </a:tblGrid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latin typeface="Arial Black" pitchFamily="34" charset="0"/>
                        </a:rPr>
                        <a:t>Erlegt</a:t>
                      </a:r>
                      <a:endParaRPr lang="de-DE" sz="2400" dirty="0" smtClean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 Black" pitchFamily="34" charset="0"/>
                        </a:rPr>
                        <a:t>10</a:t>
                      </a:r>
                      <a:endParaRPr lang="de-DE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latin typeface="Arial Black" pitchFamily="34" charset="0"/>
                        </a:rPr>
                        <a:t>Fallwild</a:t>
                      </a:r>
                      <a:endParaRPr lang="de-DE" sz="2400" dirty="0" smtClean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 Black" pitchFamily="34" charset="0"/>
                        </a:rPr>
                        <a:t>  1</a:t>
                      </a:r>
                      <a:endParaRPr lang="de-DE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</a:t>
                      </a:r>
                      <a:r>
                        <a:rPr lang="de-DE" sz="2400" baseline="0" dirty="0" smtClean="0">
                          <a:effectLst/>
                          <a:latin typeface="Arial Black" pitchFamily="34" charset="0"/>
                        </a:rPr>
                        <a:t> Gesamt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11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Gerade Verbindung 13"/>
          <p:cNvCxnSpPr/>
          <p:nvPr/>
        </p:nvCxnSpPr>
        <p:spPr>
          <a:xfrm>
            <a:off x="250825" y="3573016"/>
            <a:ext cx="39974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250825" y="3135654"/>
            <a:ext cx="3997485" cy="5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0" t="22261" r="23760" b="18411"/>
          <a:stretch/>
        </p:blipFill>
        <p:spPr>
          <a:xfrm>
            <a:off x="5148759" y="2276475"/>
            <a:ext cx="3744416" cy="338437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0825" y="3717032"/>
            <a:ext cx="698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Gesamtstrecke Kanin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74435"/>
              </p:ext>
            </p:extLst>
          </p:nvPr>
        </p:nvGraphicFramePr>
        <p:xfrm>
          <a:off x="250825" y="4797152"/>
          <a:ext cx="4001768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3063"/>
                <a:gridCol w="688705"/>
              </a:tblGrid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latin typeface="Arial Black" pitchFamily="34" charset="0"/>
                        </a:rPr>
                        <a:t>Erlegt</a:t>
                      </a:r>
                      <a:endParaRPr lang="de-DE" sz="2400" dirty="0" smtClean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 Black" pitchFamily="34" charset="0"/>
                        </a:rPr>
                        <a:t>0</a:t>
                      </a:r>
                      <a:endParaRPr lang="de-DE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latin typeface="Arial Black" pitchFamily="34" charset="0"/>
                        </a:rPr>
                        <a:t>Fallwild</a:t>
                      </a:r>
                      <a:endParaRPr lang="de-DE" sz="2400" dirty="0" smtClean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 Black" pitchFamily="34" charset="0"/>
                        </a:rPr>
                        <a:t>0</a:t>
                      </a:r>
                      <a:endParaRPr lang="de-DE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</a:t>
                      </a:r>
                      <a:r>
                        <a:rPr lang="de-DE" sz="2400" baseline="0" dirty="0" smtClean="0">
                          <a:effectLst/>
                          <a:latin typeface="Arial Black" pitchFamily="34" charset="0"/>
                        </a:rPr>
                        <a:t> Gesamt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Gerade Verbindung 14"/>
          <p:cNvCxnSpPr/>
          <p:nvPr/>
        </p:nvCxnSpPr>
        <p:spPr>
          <a:xfrm>
            <a:off x="250825" y="5733256"/>
            <a:ext cx="39974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0825" y="6159990"/>
            <a:ext cx="3997485" cy="5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0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1711" y="1465918"/>
            <a:ext cx="698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Gesamtstrecke - Raubwild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56553"/>
              </p:ext>
            </p:extLst>
          </p:nvPr>
        </p:nvGraphicFramePr>
        <p:xfrm>
          <a:off x="283237" y="2099015"/>
          <a:ext cx="5040559" cy="447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915"/>
                <a:gridCol w="928406"/>
                <a:gridCol w="795777"/>
                <a:gridCol w="729461"/>
              </a:tblGrid>
              <a:tr h="1395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2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36000" marR="36000" marT="468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Erlegt</a:t>
                      </a:r>
                      <a:endParaRPr lang="de-DE" sz="22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Fallwild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aseline="0" dirty="0" smtClean="0">
                          <a:effectLst/>
                          <a:latin typeface="Arial Black" pitchFamily="34" charset="0"/>
                        </a:rPr>
                        <a:t>Gesamt</a:t>
                      </a:r>
                      <a:endParaRPr lang="de-DE" sz="22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Fuchs</a:t>
                      </a:r>
                    </a:p>
                  </a:txBody>
                  <a:tcPr marL="36000" marR="36000" marT="468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83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10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93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Dachs</a:t>
                      </a:r>
                    </a:p>
                  </a:txBody>
                  <a:tcPr marL="36000" marR="36000" marT="468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9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6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15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Marderhund</a:t>
                      </a:r>
                    </a:p>
                  </a:txBody>
                  <a:tcPr marL="36000" marR="36000" marT="468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13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13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Waschbär</a:t>
                      </a:r>
                    </a:p>
                  </a:txBody>
                  <a:tcPr marL="36000" marR="36000" marT="468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2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2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Baummarder</a:t>
                      </a:r>
                    </a:p>
                  </a:txBody>
                  <a:tcPr marL="36000" marR="36000" marT="468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1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Steinmarder</a:t>
                      </a:r>
                    </a:p>
                  </a:txBody>
                  <a:tcPr marL="36000" marR="36000" marT="468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1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Iltis</a:t>
                      </a:r>
                    </a:p>
                  </a:txBody>
                  <a:tcPr marL="36000" marR="36000" marT="468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1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10" descr="J:\Hegeschau 2008\Bilder\Fuchs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9545"/>
          <a:stretch>
            <a:fillRect/>
          </a:stretch>
        </p:blipFill>
        <p:spPr bwMode="auto">
          <a:xfrm>
            <a:off x="5436096" y="2492896"/>
            <a:ext cx="3457079" cy="351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0825" y="1124744"/>
            <a:ext cx="698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Gesamtstrecke - Flugwild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87311"/>
              </p:ext>
            </p:extLst>
          </p:nvPr>
        </p:nvGraphicFramePr>
        <p:xfrm>
          <a:off x="250825" y="1647964"/>
          <a:ext cx="4537199" cy="5228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949"/>
                <a:gridCol w="720080"/>
                <a:gridCol w="792088"/>
                <a:gridCol w="720082"/>
              </a:tblGrid>
              <a:tr h="1313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2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36000" marR="36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Erlegt</a:t>
                      </a:r>
                      <a:endParaRPr lang="de-DE" sz="22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Fallwild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aseline="0" dirty="0" smtClean="0">
                          <a:effectLst/>
                          <a:latin typeface="Arial Black" pitchFamily="34" charset="0"/>
                        </a:rPr>
                        <a:t>Gesamt</a:t>
                      </a:r>
                      <a:endParaRPr lang="de-DE" sz="22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Stockenten</a:t>
                      </a:r>
                    </a:p>
                  </a:txBody>
                  <a:tcPr marL="36000" marR="36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14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14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Tauben</a:t>
                      </a:r>
                    </a:p>
                  </a:txBody>
                  <a:tcPr marL="36000" marR="36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Schnepfen</a:t>
                      </a:r>
                    </a:p>
                  </a:txBody>
                  <a:tcPr marL="36000" marR="36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2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Rabenkrähen</a:t>
                      </a:r>
                    </a:p>
                  </a:txBody>
                  <a:tcPr marL="36000" marR="36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3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Elstern</a:t>
                      </a:r>
                    </a:p>
                  </a:txBody>
                  <a:tcPr marL="36000" marR="36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Graugänse</a:t>
                      </a:r>
                    </a:p>
                  </a:txBody>
                  <a:tcPr marL="36000" marR="36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6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Nilgänse</a:t>
                      </a:r>
                    </a:p>
                  </a:txBody>
                  <a:tcPr marL="36000" marR="36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>
                          <a:effectLst/>
                          <a:latin typeface="Arial Black" pitchFamily="34" charset="0"/>
                        </a:rPr>
                        <a:t>11</a:t>
                      </a:r>
                      <a:endParaRPr lang="de-DE" sz="2200" dirty="0">
                        <a:effectLst/>
                        <a:latin typeface="Arial Black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11</a:t>
                      </a:r>
                      <a:endParaRPr lang="de-DE" sz="2200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0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2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36000" marR="36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10" descr="J:\Bilder Jagd\graugaen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421" r="43869" b="-434"/>
          <a:stretch/>
        </p:blipFill>
        <p:spPr bwMode="auto">
          <a:xfrm>
            <a:off x="5508104" y="1989138"/>
            <a:ext cx="3240360" cy="43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499992" y="1989138"/>
            <a:ext cx="43931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Herzlich Willkommen zur Mitglieder-versammlung 2015/16</a:t>
            </a:r>
            <a:endParaRPr lang="de-D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123" name="Picture 3" descr="Hegegemeinschaft Logo kl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2" y="1989138"/>
            <a:ext cx="3024336" cy="34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Arial Black" pitchFamily="34" charset="0"/>
              </a:rPr>
              <a:t>Tätigkeitsbericht</a:t>
            </a:r>
          </a:p>
        </p:txBody>
      </p:sp>
    </p:spTree>
    <p:extLst>
      <p:ext uri="{BB962C8B-B14F-4D97-AF65-F5344CB8AC3E}">
        <p14:creationId xmlns:p14="http://schemas.microsoft.com/office/powerpoint/2010/main" val="12033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3200" dirty="0" smtClean="0">
                <a:latin typeface="Arial Black" pitchFamily="34" charset="0"/>
              </a:rPr>
              <a:t>       Begleitung Wolfs Monitoring</a:t>
            </a:r>
          </a:p>
          <a:p>
            <a:pPr marL="457200" indent="-4572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Arial Black" pitchFamily="34" charset="0"/>
              </a:rPr>
              <a:t>Beobachtungen, Fotos und Risse          werden gesammelt und verarbeitet</a:t>
            </a:r>
          </a:p>
          <a:p>
            <a:pPr marL="457200" indent="-4572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Arial Black" pitchFamily="34" charset="0"/>
              </a:rPr>
              <a:t>Eigene Berichterstattung</a:t>
            </a:r>
          </a:p>
          <a:p>
            <a:pPr marL="457200" indent="-4572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Arial Black" pitchFamily="34" charset="0"/>
              </a:rPr>
              <a:t>Einsatz einer Wolfsberaterin im Hegering</a:t>
            </a:r>
            <a:endParaRPr lang="de-DE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88840"/>
            <a:ext cx="8642349" cy="431073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3200" dirty="0" smtClean="0">
                <a:latin typeface="Arial Black" pitchFamily="34" charset="0"/>
              </a:rPr>
              <a:t>    Auswirkung des Wolfs auf die Jagd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itchFamily="34" charset="0"/>
              <a:buChar char="•"/>
            </a:pPr>
            <a:endParaRPr lang="de-DE" sz="2400" dirty="0">
              <a:latin typeface="Arial Black" pitchFamily="34" charset="0"/>
            </a:endParaRPr>
          </a:p>
          <a:p>
            <a:pPr algn="ctr">
              <a:lnSpc>
                <a:spcPct val="120000"/>
              </a:lnSpc>
              <a:buSzPct val="160000"/>
            </a:pPr>
            <a:r>
              <a:rPr lang="de-DE" sz="3200" dirty="0" smtClean="0">
                <a:latin typeface="Arial Black" pitchFamily="34" charset="0"/>
              </a:rPr>
              <a:t>12.000 kg Fleisch fressen 10 Wölfe auf 25.000 ha Fläche im Jahr</a:t>
            </a:r>
          </a:p>
          <a:p>
            <a:pPr marL="457200" indent="-4572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32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853535"/>
            <a:ext cx="8642349" cy="467180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3200" dirty="0" smtClean="0">
                <a:latin typeface="Arial Black" pitchFamily="34" charset="0"/>
              </a:rPr>
              <a:t>    Auswirkung des Wolfs auf die Jagd</a:t>
            </a:r>
          </a:p>
          <a:p>
            <a:pPr>
              <a:lnSpc>
                <a:spcPct val="120000"/>
              </a:lnSpc>
              <a:buSzPct val="160000"/>
            </a:pPr>
            <a:r>
              <a:rPr lang="de-DE" sz="2400" dirty="0" smtClean="0">
                <a:latin typeface="Arial Black" pitchFamily="34" charset="0"/>
              </a:rPr>
              <a:t>Gegendarstellung vom NABU/Wolfsfreunde</a:t>
            </a:r>
          </a:p>
          <a:p>
            <a:pPr marL="457200" indent="-4572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1,8 Rehe			25kg</a:t>
            </a:r>
          </a:p>
          <a:p>
            <a:pPr marL="457200" indent="-4572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0,4 Wildschweine		15kg</a:t>
            </a:r>
          </a:p>
          <a:p>
            <a:pPr marL="457200" indent="-4572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0,3 Rotwild			20kg</a:t>
            </a:r>
          </a:p>
          <a:p>
            <a:pPr>
              <a:lnSpc>
                <a:spcPct val="120000"/>
              </a:lnSpc>
              <a:buSzPct val="160000"/>
            </a:pPr>
            <a:r>
              <a:rPr lang="de-DE" sz="2400" dirty="0">
                <a:latin typeface="Arial Black" pitchFamily="34" charset="0"/>
              </a:rPr>
              <a:t>	</a:t>
            </a:r>
            <a:r>
              <a:rPr lang="de-DE" sz="2400" dirty="0" smtClean="0">
                <a:latin typeface="Arial Black" pitchFamily="34" charset="0"/>
              </a:rPr>
              <a:t>				50kg auf 100 ha</a:t>
            </a:r>
          </a:p>
          <a:p>
            <a:pPr>
              <a:lnSpc>
                <a:spcPct val="120000"/>
              </a:lnSpc>
              <a:buSzPct val="160000"/>
            </a:pPr>
            <a:r>
              <a:rPr lang="de-DE" sz="2400" dirty="0" smtClean="0">
                <a:latin typeface="Arial Black" pitchFamily="34" charset="0"/>
              </a:rPr>
              <a:t>				    5.000kg auf 10.000ha</a:t>
            </a:r>
          </a:p>
          <a:p>
            <a:pPr>
              <a:lnSpc>
                <a:spcPct val="200000"/>
              </a:lnSpc>
              <a:buSzPct val="160000"/>
            </a:pPr>
            <a:r>
              <a:rPr lang="de-DE" sz="2400" dirty="0" smtClean="0">
                <a:latin typeface="Arial Black" pitchFamily="34" charset="0"/>
              </a:rPr>
              <a:t>				  15.000kg auf 25.000ha</a:t>
            </a:r>
          </a:p>
          <a:p>
            <a:pPr>
              <a:lnSpc>
                <a:spcPct val="120000"/>
              </a:lnSpc>
              <a:buSzPct val="160000"/>
            </a:pPr>
            <a:endParaRPr lang="de-DE" sz="2400" dirty="0" smtClean="0">
              <a:latin typeface="Arial Black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323528" y="4581128"/>
            <a:ext cx="73536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4017242" y="5763177"/>
            <a:ext cx="4392488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0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3200" dirty="0" smtClean="0">
                <a:latin typeface="Arial Black" pitchFamily="34" charset="0"/>
              </a:rPr>
              <a:t>Einführung </a:t>
            </a:r>
            <a:r>
              <a:rPr lang="de-DE" sz="3200" dirty="0">
                <a:latin typeface="Arial Black" pitchFamily="34" charset="0"/>
              </a:rPr>
              <a:t>Abschusserfassungssystem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 kostenlos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>
                <a:latin typeface="Arial Black" pitchFamily="34" charset="0"/>
              </a:rPr>
              <a:t>a</a:t>
            </a:r>
            <a:r>
              <a:rPr lang="de-DE" sz="2400" dirty="0" smtClean="0">
                <a:latin typeface="Arial Black" pitchFamily="34" charset="0"/>
              </a:rPr>
              <a:t>utomatische Auswertung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Statistiken an offizielle Abschussliste angepasst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90 % nutzen das System im Jahresablauf</a:t>
            </a:r>
          </a:p>
          <a:p>
            <a:pPr>
              <a:lnSpc>
                <a:spcPct val="120000"/>
              </a:lnSpc>
              <a:buSzPct val="160000"/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3200" dirty="0">
                <a:latin typeface="Arial Black" pitchFamily="34" charset="0"/>
              </a:rPr>
              <a:t>N</a:t>
            </a:r>
            <a:r>
              <a:rPr lang="de-DE" sz="3200" dirty="0" smtClean="0">
                <a:latin typeface="Arial Black" pitchFamily="34" charset="0"/>
              </a:rPr>
              <a:t>euer </a:t>
            </a:r>
            <a:r>
              <a:rPr lang="de-DE" sz="3200" dirty="0">
                <a:latin typeface="Arial Black" pitchFamily="34" charset="0"/>
              </a:rPr>
              <a:t>Internetauftritt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 laufende Informationen über aktuelles Tagesgeschehen aus den Revieren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Zwischenstände Abschussstatistik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Berichterstattung nach Außen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Termine und Informationen 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3200" dirty="0" smtClean="0">
                <a:latin typeface="Arial Black" pitchFamily="34" charset="0"/>
              </a:rPr>
              <a:t>Öffentlichkeitsarbeit</a:t>
            </a:r>
            <a:endParaRPr lang="de-DE" sz="3200" dirty="0"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 Frühlingsfest </a:t>
            </a:r>
            <a:r>
              <a:rPr lang="de-DE" sz="2400" dirty="0" err="1" smtClean="0">
                <a:latin typeface="Arial Black" pitchFamily="34" charset="0"/>
              </a:rPr>
              <a:t>Amelinghausen</a:t>
            </a:r>
            <a:endParaRPr lang="de-DE" sz="2400" dirty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 Black" pitchFamily="34" charset="0"/>
              </a:rPr>
              <a:t>Walderlebnisstag</a:t>
            </a:r>
            <a:r>
              <a:rPr lang="de-DE" sz="2400" dirty="0" smtClean="0">
                <a:latin typeface="Arial Black" pitchFamily="34" charset="0"/>
              </a:rPr>
              <a:t> mit der Grundschule </a:t>
            </a:r>
            <a:r>
              <a:rPr lang="de-DE" sz="2400" dirty="0" err="1" smtClean="0">
                <a:latin typeface="Arial Black" pitchFamily="34" charset="0"/>
              </a:rPr>
              <a:t>Amelinghausen</a:t>
            </a: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3200" dirty="0" smtClean="0">
                <a:latin typeface="Arial Black" pitchFamily="34" charset="0"/>
              </a:rPr>
              <a:t>Rotwildrichtlinie</a:t>
            </a:r>
            <a:endParaRPr lang="de-DE" sz="3200" dirty="0"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wurde überarbeitet</a:t>
            </a:r>
          </a:p>
        </p:txBody>
      </p:sp>
    </p:spTree>
    <p:extLst>
      <p:ext uri="{BB962C8B-B14F-4D97-AF65-F5344CB8AC3E}">
        <p14:creationId xmlns:p14="http://schemas.microsoft.com/office/powerpoint/2010/main" val="15104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Rechteck 1">
            <a:hlinkClick r:id="rId2" action="ppaction://hlinkpres?slideindex=1&amp;slidetitle="/>
          </p:cNvPr>
          <p:cNvSpPr/>
          <p:nvPr/>
        </p:nvSpPr>
        <p:spPr>
          <a:xfrm>
            <a:off x="1357558" y="3589394"/>
            <a:ext cx="6428884" cy="14327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0826" y="2070593"/>
            <a:ext cx="8642349" cy="4310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de-DE" sz="3200" dirty="0" smtClean="0">
              <a:latin typeface="Arial Black" pitchFamily="34" charset="0"/>
            </a:endParaRPr>
          </a:p>
          <a:p>
            <a:r>
              <a:rPr lang="de-DE" sz="3200" dirty="0" smtClean="0">
                <a:latin typeface="Arial Black" pitchFamily="34" charset="0"/>
              </a:rPr>
              <a:t>             </a:t>
            </a:r>
            <a:r>
              <a:rPr lang="de-DE" sz="3200" u="sng" dirty="0" smtClean="0">
                <a:latin typeface="Arial Black" pitchFamily="34" charset="0"/>
              </a:rPr>
              <a:t>Vortrag Schießobmann</a:t>
            </a:r>
          </a:p>
          <a:p>
            <a:pPr algn="ctr"/>
            <a:endParaRPr lang="de-DE" sz="3200" dirty="0" smtClean="0">
              <a:latin typeface="Arial Black" pitchFamily="34" charset="0"/>
            </a:endParaRPr>
          </a:p>
          <a:p>
            <a:pPr algn="ctr"/>
            <a:r>
              <a:rPr lang="de-DE" sz="3200" dirty="0" smtClean="0">
                <a:latin typeface="Arial Black" pitchFamily="34" charset="0"/>
              </a:rPr>
              <a:t>Manfred </a:t>
            </a:r>
            <a:r>
              <a:rPr lang="de-DE" sz="3200" dirty="0" err="1" smtClean="0">
                <a:latin typeface="Arial Black" pitchFamily="34" charset="0"/>
              </a:rPr>
              <a:t>Gloede</a:t>
            </a:r>
            <a:endParaRPr lang="de-DE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endParaRPr lang="de-DE" sz="3200" dirty="0" smtClean="0">
              <a:latin typeface="Arial Black" pitchFamily="34" charset="0"/>
            </a:endParaRPr>
          </a:p>
          <a:p>
            <a:r>
              <a:rPr lang="de-DE" sz="3200" dirty="0" smtClean="0">
                <a:latin typeface="Arial Black" pitchFamily="34" charset="0"/>
              </a:rPr>
              <a:t>             </a:t>
            </a:r>
            <a:r>
              <a:rPr lang="de-DE" sz="3200" u="sng" dirty="0" smtClean="0">
                <a:latin typeface="Arial Black" pitchFamily="34" charset="0"/>
              </a:rPr>
              <a:t>Vortrag Hundeobmann</a:t>
            </a:r>
          </a:p>
          <a:p>
            <a:pPr algn="ctr"/>
            <a:endParaRPr lang="de-DE" sz="3200" dirty="0" smtClean="0">
              <a:latin typeface="Arial Black" pitchFamily="34" charset="0"/>
            </a:endParaRPr>
          </a:p>
          <a:p>
            <a:pPr algn="ctr"/>
            <a:r>
              <a:rPr lang="de-DE" sz="3200" dirty="0" smtClean="0">
                <a:latin typeface="Arial Black" pitchFamily="34" charset="0"/>
              </a:rPr>
              <a:t>Hans Friedrich Stegen</a:t>
            </a:r>
            <a:endParaRPr lang="de-DE" sz="3200" dirty="0">
              <a:latin typeface="Arial Black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39552" y="1052736"/>
            <a:ext cx="831692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Begrüßung &amp; Eröffnung der Versammlung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Grußworte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Gedenken an verstorbene Mitglieder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Genehmigung des Protokolls vom </a:t>
            </a:r>
            <a:r>
              <a:rPr lang="de-DE" sz="2200" dirty="0">
                <a:latin typeface="Arial Black" pitchFamily="34" charset="0"/>
                <a:cs typeface="Times New Roman" pitchFamily="18" charset="0"/>
              </a:rPr>
              <a:t>7</a:t>
            </a: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.3.2015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Bericht des Vorstandes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Streckenbericht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Tätigkeitsbericht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200" dirty="0" err="1" smtClean="0">
                <a:latin typeface="Arial Black" pitchFamily="34" charset="0"/>
                <a:cs typeface="Times New Roman" pitchFamily="18" charset="0"/>
              </a:rPr>
              <a:t>Obleute</a:t>
            </a:r>
            <a:endParaRPr lang="de-DE" sz="2200" dirty="0" smtClean="0"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Bericht des Kassenprüfers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Entlastung des Vorstandes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Wahl eines neuen Kassenprüfers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de-DE" sz="2200" dirty="0" smtClean="0">
                <a:latin typeface="Arial Black" pitchFamily="34" charset="0"/>
                <a:cs typeface="Times New Roman" pitchFamily="18" charset="0"/>
              </a:rPr>
              <a:t>Verschiedenes</a:t>
            </a:r>
            <a:endParaRPr lang="de-DE" sz="2200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3200" dirty="0" smtClean="0">
                <a:latin typeface="Arial Black" pitchFamily="34" charset="0"/>
              </a:rPr>
              <a:t>Versicherungsschutz für Jagdhunde</a:t>
            </a:r>
            <a:endParaRPr lang="de-DE" sz="3200" dirty="0"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 Vereinbarung zwischen LJN und VGH  Versicherung</a:t>
            </a:r>
            <a:endParaRPr lang="de-DE" sz="2400" dirty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Die Jägerschaft zahlt pro Mitglied 3 €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Versichert sind alle Jagdhunde die in jagdlicher Ausbildung sind oder zur Jagd verwendet werden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3200" dirty="0" smtClean="0">
                <a:latin typeface="Arial Black" pitchFamily="34" charset="0"/>
              </a:rPr>
              <a:t>Versicherungsschutz für Jagdhunde</a:t>
            </a:r>
            <a:endParaRPr lang="de-DE" sz="3200" dirty="0"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 eine Prüfung über die Anlagenprüfung hinaus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Leistungen bei Tod, Nottötung und Verletzung Folge eines Jagdunfalls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Deckelung 2000 €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Hunde in Ausbildung halbe Versicherungsleistung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de-DE" sz="24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3200" dirty="0" smtClean="0">
                <a:latin typeface="Arial Black" pitchFamily="34" charset="0"/>
              </a:rPr>
              <a:t>Versicherungsschutz für Jagdhunde</a:t>
            </a:r>
            <a:endParaRPr lang="de-DE" sz="3200" dirty="0"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latin typeface="Arial Black" pitchFamily="34" charset="0"/>
            </a:endParaRP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 Selbstbeteiligung 250€</a:t>
            </a:r>
          </a:p>
          <a:p>
            <a:pPr marL="342900" indent="-342900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Black" pitchFamily="34" charset="0"/>
              </a:rPr>
              <a:t>Übernahme der Selbstbeteiligung durch Hegering bei mindestens 3 Jahren Mitgliedschaft</a:t>
            </a:r>
          </a:p>
        </p:txBody>
      </p:sp>
    </p:spTree>
    <p:extLst>
      <p:ext uri="{BB962C8B-B14F-4D97-AF65-F5344CB8AC3E}">
        <p14:creationId xmlns:p14="http://schemas.microsoft.com/office/powerpoint/2010/main" val="23816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0826" y="1997990"/>
            <a:ext cx="8642349" cy="4310735"/>
          </a:xfrm>
        </p:spPr>
        <p:txBody>
          <a:bodyPr>
            <a:normAutofit/>
          </a:bodyPr>
          <a:lstStyle/>
          <a:p>
            <a:pPr algn="ctr"/>
            <a:endParaRPr lang="de-DE" sz="3200" dirty="0">
              <a:latin typeface="Arial Black" pitchFamily="34" charset="0"/>
            </a:endParaRPr>
          </a:p>
          <a:p>
            <a:pPr algn="ctr"/>
            <a:r>
              <a:rPr lang="de-DE" sz="3200" u="sng" dirty="0" smtClean="0">
                <a:latin typeface="Arial Black" pitchFamily="34" charset="0"/>
              </a:rPr>
              <a:t>Vortrag Bläser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8729" y="1268760"/>
            <a:ext cx="84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smtClean="0">
                <a:latin typeface="Arial Black" pitchFamily="34" charset="0"/>
                <a:cs typeface="Times New Roman" pitchFamily="18" charset="0"/>
              </a:rPr>
              <a:t>Themenschwerpunkte aus 15/16</a:t>
            </a:r>
            <a:endParaRPr lang="de-DE" sz="3200" u="sng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u="sng" dirty="0" smtClean="0">
                <a:effectLst/>
                <a:latin typeface="Arial Black" pitchFamily="34" charset="0"/>
              </a:rPr>
              <a:t>Kassenbericht</a:t>
            </a:r>
            <a:endParaRPr lang="de-DE" u="sng" dirty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59396"/>
              </p:ext>
            </p:extLst>
          </p:nvPr>
        </p:nvGraphicFramePr>
        <p:xfrm>
          <a:off x="179512" y="2132856"/>
          <a:ext cx="8784976" cy="4114800"/>
        </p:xfrm>
        <a:graphic>
          <a:graphicData uri="http://schemas.openxmlformats.org/drawingml/2006/table">
            <a:tbl>
              <a:tblPr firstRow="1" bandRow="1"/>
              <a:tblGrid>
                <a:gridCol w="3240360"/>
                <a:gridCol w="1872208"/>
                <a:gridCol w="1800200"/>
                <a:gridCol w="1872208"/>
              </a:tblGrid>
              <a:tr h="37485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 Black" pitchFamily="34" charset="0"/>
                          <a:cs typeface="Arial" pitchFamily="34" charset="0"/>
                        </a:rPr>
                        <a:t>Art</a:t>
                      </a:r>
                      <a:endParaRPr lang="de-DE" sz="24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 Black" pitchFamily="34" charset="0"/>
                          <a:cs typeface="Arial" pitchFamily="34" charset="0"/>
                        </a:rPr>
                        <a:t>Eingang</a:t>
                      </a:r>
                      <a:endParaRPr lang="de-DE" sz="24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 Black" pitchFamily="34" charset="0"/>
                          <a:cs typeface="Arial" pitchFamily="34" charset="0"/>
                        </a:rPr>
                        <a:t>Ausgang</a:t>
                      </a:r>
                      <a:endParaRPr lang="de-DE" sz="24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 Black" pitchFamily="34" charset="0"/>
                          <a:cs typeface="Arial" pitchFamily="34" charset="0"/>
                        </a:rPr>
                        <a:t>Summe</a:t>
                      </a:r>
                      <a:endParaRPr lang="de-DE" sz="24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itchFamily="34" charset="0"/>
                          <a:cs typeface="Arial" pitchFamily="34" charset="0"/>
                        </a:rPr>
                        <a:t>Hegegem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. Beiträge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4.090,00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4.090,00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Lernort Natur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Spenden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220,00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200,00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20,00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Bläsergruppe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800,00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-800,00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Kränze und Blumen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190,00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-190,00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Versammlung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714,45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-714,45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Frühlingstag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36,40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-36,40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Schießwesen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54,00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-540,00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79512" y="119675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 Black" pitchFamily="34" charset="0"/>
              </a:rPr>
              <a:t>Kassenbericht Zusammenfassung Kalenderjahr 2015</a:t>
            </a:r>
            <a:endParaRPr lang="de-DE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00724"/>
              </p:ext>
            </p:extLst>
          </p:nvPr>
        </p:nvGraphicFramePr>
        <p:xfrm>
          <a:off x="251520" y="1196752"/>
          <a:ext cx="8712968" cy="3200400"/>
        </p:xfrm>
        <a:graphic>
          <a:graphicData uri="http://schemas.openxmlformats.org/drawingml/2006/table">
            <a:tbl>
              <a:tblPr firstRow="1" bandRow="1"/>
              <a:tblGrid>
                <a:gridCol w="2808312"/>
                <a:gridCol w="1872208"/>
                <a:gridCol w="2160240"/>
                <a:gridCol w="1872208"/>
              </a:tblGrid>
              <a:tr h="37485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 Black" pitchFamily="34" charset="0"/>
                          <a:cs typeface="Arial" pitchFamily="34" charset="0"/>
                        </a:rPr>
                        <a:t>Art</a:t>
                      </a:r>
                      <a:endParaRPr lang="de-DE" sz="24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 Black" pitchFamily="34" charset="0"/>
                          <a:cs typeface="Arial" pitchFamily="34" charset="0"/>
                        </a:rPr>
                        <a:t>Eingang</a:t>
                      </a:r>
                      <a:endParaRPr lang="de-DE" sz="24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 Black" pitchFamily="34" charset="0"/>
                          <a:cs typeface="Arial" pitchFamily="34" charset="0"/>
                        </a:rPr>
                        <a:t>Ausgang</a:t>
                      </a:r>
                      <a:endParaRPr lang="de-DE" sz="24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 Black" pitchFamily="34" charset="0"/>
                          <a:cs typeface="Arial" pitchFamily="34" charset="0"/>
                        </a:rPr>
                        <a:t>Summe</a:t>
                      </a:r>
                      <a:endParaRPr lang="de-DE" sz="24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Schießwesen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54,00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-540,00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Internetseite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3421,26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-3421,26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Anschaffung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282,16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-282,16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Fortbildung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684,08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-684,08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Verwaltung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385,28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-385,28</a:t>
                      </a:r>
                      <a:endParaRPr lang="de-DE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857"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 Black" pitchFamily="34" charset="0"/>
                          <a:cs typeface="Arial" pitchFamily="34" charset="0"/>
                        </a:rPr>
                        <a:t>Gesamt</a:t>
                      </a:r>
                      <a:endParaRPr lang="de-DE" sz="2400" b="0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>
                          <a:latin typeface="Arial Black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 Black" pitchFamily="34" charset="0"/>
                          <a:cs typeface="Arial" pitchFamily="34" charset="0"/>
                        </a:rPr>
                        <a:t>7.253,63</a:t>
                      </a:r>
                      <a:endParaRPr lang="de-DE" sz="2400" b="0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 Black" pitchFamily="34" charset="0"/>
                          <a:cs typeface="Arial" pitchFamily="34" charset="0"/>
                        </a:rPr>
                        <a:t>-2.943,63</a:t>
                      </a:r>
                      <a:endParaRPr lang="de-DE" sz="2400" b="0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79512" y="471527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Kontostand 31.12.2014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Buchungen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Hegegem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Buchung Jahr 2015</a:t>
            </a:r>
          </a:p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Saldo lt. Auszug 31.12.15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91061" y="471527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7.457,34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1.621,30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-2.943,63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6.135,01</a:t>
            </a:r>
          </a:p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6.135,01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9"/>
          <p:cNvCxnSpPr>
            <a:stCxn id="8" idx="1"/>
          </p:cNvCxnSpPr>
          <p:nvPr/>
        </p:nvCxnSpPr>
        <p:spPr>
          <a:xfrm>
            <a:off x="179512" y="5684768"/>
            <a:ext cx="53285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115616" y="1628800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u="sng" dirty="0">
                <a:latin typeface="Arial Black" pitchFamily="34" charset="0"/>
                <a:cs typeface="Times New Roman" pitchFamily="18" charset="0"/>
              </a:rPr>
              <a:t>Kassenprüfung</a:t>
            </a:r>
          </a:p>
          <a:p>
            <a:pPr algn="ctr"/>
            <a:endParaRPr lang="de-DE" sz="2800" dirty="0"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de-DE" sz="2800" dirty="0">
                <a:latin typeface="Arial Black" pitchFamily="34" charset="0"/>
                <a:cs typeface="Times New Roman" pitchFamily="18" charset="0"/>
              </a:rPr>
              <a:t>erfolgte </a:t>
            </a:r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am 22.02.2016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de-DE" sz="1400" dirty="0"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de-DE" sz="2800" dirty="0">
                <a:latin typeface="Arial Black" pitchFamily="34" charset="0"/>
                <a:cs typeface="Times New Roman" pitchFamily="18" charset="0"/>
              </a:rPr>
              <a:t>durch</a:t>
            </a:r>
          </a:p>
          <a:p>
            <a:pPr algn="ctr"/>
            <a:endParaRPr lang="de-DE" sz="1400" dirty="0"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Hans F. Müller </a:t>
            </a:r>
          </a:p>
          <a:p>
            <a:pPr algn="ctr"/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und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Jens </a:t>
            </a:r>
            <a:r>
              <a:rPr lang="de-DE" sz="2800" dirty="0" err="1" smtClean="0">
                <a:latin typeface="Arial Black" pitchFamily="34" charset="0"/>
                <a:cs typeface="Times New Roman" pitchFamily="18" charset="0"/>
              </a:rPr>
              <a:t>Diersen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99592" y="2204864"/>
            <a:ext cx="7345363" cy="1441450"/>
          </a:xfrm>
        </p:spPr>
        <p:txBody>
          <a:bodyPr/>
          <a:lstStyle/>
          <a:p>
            <a:r>
              <a:rPr lang="de-DE" u="sng" dirty="0">
                <a:effectLst/>
                <a:latin typeface="Arial Black" pitchFamily="34" charset="0"/>
              </a:rPr>
              <a:t>Neuwahl </a:t>
            </a:r>
            <a:r>
              <a:rPr lang="de-DE" u="sng" dirty="0" smtClean="0">
                <a:effectLst/>
                <a:latin typeface="Arial Black" pitchFamily="34" charset="0"/>
              </a:rPr>
              <a:t>Kassenprüfer</a:t>
            </a:r>
          </a:p>
          <a:p>
            <a:endParaRPr lang="de-DE" sz="3600" u="sng" dirty="0">
              <a:effectLst/>
            </a:endParaRPr>
          </a:p>
          <a:p>
            <a:r>
              <a:rPr lang="de-DE" sz="4800" dirty="0" smtClean="0">
                <a:effectLst/>
                <a:latin typeface="Arial Black" pitchFamily="34" charset="0"/>
              </a:rPr>
              <a:t>Vorschläge !?</a:t>
            </a:r>
          </a:p>
          <a:p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9731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u="sng" dirty="0" smtClean="0">
                <a:effectLst/>
                <a:latin typeface="Arial Black" pitchFamily="34" charset="0"/>
              </a:rPr>
              <a:t>Verschiedenes</a:t>
            </a:r>
            <a:endParaRPr lang="de-DE" u="sng" dirty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50825" y="2689596"/>
            <a:ext cx="8316924" cy="1377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Gedenken an Verstorbene Mitglieder</a:t>
            </a:r>
          </a:p>
        </p:txBody>
      </p:sp>
    </p:spTree>
    <p:extLst>
      <p:ext uri="{BB962C8B-B14F-4D97-AF65-F5344CB8AC3E}">
        <p14:creationId xmlns:p14="http://schemas.microsoft.com/office/powerpoint/2010/main" val="28462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23928" y="1989138"/>
            <a:ext cx="4825230" cy="3513452"/>
          </a:xfrm>
        </p:spPr>
        <p:txBody>
          <a:bodyPr/>
          <a:lstStyle/>
          <a:p>
            <a:pPr algn="l"/>
            <a:r>
              <a:rPr lang="de-DE" sz="4400" dirty="0" smtClean="0">
                <a:latin typeface="Arial Black" pitchFamily="34" charset="0"/>
              </a:rPr>
              <a:t>Vielen Dank</a:t>
            </a:r>
          </a:p>
          <a:p>
            <a:pPr algn="l"/>
            <a:r>
              <a:rPr lang="de-DE" sz="4400" dirty="0" smtClean="0">
                <a:latin typeface="Arial Black" pitchFamily="34" charset="0"/>
              </a:rPr>
              <a:t>Waidmannsheil</a:t>
            </a:r>
          </a:p>
          <a:p>
            <a:pPr algn="l"/>
            <a:r>
              <a:rPr lang="de-DE" sz="4400" dirty="0" smtClean="0">
                <a:latin typeface="Arial Black" pitchFamily="34" charset="0"/>
              </a:rPr>
              <a:t>für das neue</a:t>
            </a:r>
          </a:p>
          <a:p>
            <a:pPr algn="l"/>
            <a:r>
              <a:rPr lang="de-DE" sz="4400" dirty="0" err="1" smtClean="0">
                <a:latin typeface="Arial Black" pitchFamily="34" charset="0"/>
              </a:rPr>
              <a:t>Jagdjahr</a:t>
            </a:r>
            <a:endParaRPr lang="de-DE" sz="4400" dirty="0">
              <a:latin typeface="Arial Black" pitchFamily="34" charset="0"/>
            </a:endParaRPr>
          </a:p>
        </p:txBody>
      </p:sp>
      <p:pic>
        <p:nvPicPr>
          <p:cNvPr id="5" name="Picture 3" descr="Hegegemeinschaft Logo 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2" y="1989138"/>
            <a:ext cx="3024336" cy="34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99592" y="2204864"/>
            <a:ext cx="7345363" cy="1441450"/>
          </a:xfrm>
        </p:spPr>
        <p:txBody>
          <a:bodyPr/>
          <a:lstStyle/>
          <a:p>
            <a:r>
              <a:rPr lang="de-DE" sz="5400" u="sng" dirty="0" smtClean="0">
                <a:latin typeface="Arial Black" pitchFamily="34" charset="0"/>
              </a:rPr>
              <a:t>Bericht des Vorstandes</a:t>
            </a:r>
          </a:p>
          <a:p>
            <a:endParaRPr lang="de-DE" sz="2400" u="sng" dirty="0" smtClean="0">
              <a:latin typeface="Arial Black" pitchFamily="34" charset="0"/>
            </a:endParaRPr>
          </a:p>
          <a:p>
            <a:r>
              <a:rPr lang="de-DE" dirty="0" smtClean="0">
                <a:latin typeface="Arial Black" pitchFamily="34" charset="0"/>
              </a:rPr>
              <a:t>Streckenbericht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6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0825" y="1052736"/>
            <a:ext cx="864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Arial Black" pitchFamily="34" charset="0"/>
              </a:rPr>
              <a:t>Verteilung Rotwildvorkommen im Hegering Amelinghausen </a:t>
            </a:r>
            <a:endParaRPr lang="de-DE" sz="2800" dirty="0">
              <a:latin typeface="Arial Black" pitchFamily="34" charset="0"/>
            </a:endParaRPr>
          </a:p>
        </p:txBody>
      </p:sp>
      <p:pic>
        <p:nvPicPr>
          <p:cNvPr id="1026" name="Picture 2" descr="H:\Hegering_von_sebastian\HG Amelinghausen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9137"/>
            <a:ext cx="4824536" cy="43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Hegering_von_sebastian\HG Amelinghausen_ohne_Zahl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9137"/>
            <a:ext cx="4824536" cy="43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16782"/>
            <a:ext cx="7253287" cy="66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0825" y="1458865"/>
            <a:ext cx="698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Gesamtstrecke - Rotwild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45924"/>
              </p:ext>
            </p:extLst>
          </p:nvPr>
        </p:nvGraphicFramePr>
        <p:xfrm>
          <a:off x="250824" y="1988840"/>
          <a:ext cx="468121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5578"/>
                <a:gridCol w="805638"/>
              </a:tblGrid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Hirsche Klasse I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de-DE" sz="2400" baseline="0" dirty="0" smtClean="0">
                          <a:effectLst/>
                          <a:latin typeface="Arial Black" pitchFamily="34" charset="0"/>
                        </a:rPr>
                        <a:t> 3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Hirsche Klasse II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7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Hirsche Klasse III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16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Hirschkälber 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5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 männlich       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31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Alttiere            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  8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Jugendklasse      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26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Ʃ weiblich               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34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Gesamt</a:t>
                      </a:r>
                      <a:endParaRPr lang="de-DE" sz="2400" dirty="0" smtClean="0"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effectLst/>
                          <a:latin typeface="Arial Black" pitchFamily="34" charset="0"/>
                        </a:rPr>
                        <a:t>65</a:t>
                      </a:r>
                      <a:endParaRPr lang="de-DE" sz="2400" dirty="0">
                        <a:effectLst/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46" y="2277871"/>
            <a:ext cx="3849029" cy="2735305"/>
          </a:xfrm>
          <a:prstGeom prst="rect">
            <a:avLst/>
          </a:prstGeom>
        </p:spPr>
      </p:pic>
      <p:cxnSp>
        <p:nvCxnSpPr>
          <p:cNvPr id="11" name="Gerade Verbindung 13"/>
          <p:cNvCxnSpPr/>
          <p:nvPr/>
        </p:nvCxnSpPr>
        <p:spPr>
          <a:xfrm>
            <a:off x="250825" y="4293096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3"/>
          <p:cNvCxnSpPr/>
          <p:nvPr/>
        </p:nvCxnSpPr>
        <p:spPr>
          <a:xfrm>
            <a:off x="250825" y="3861048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3"/>
          <p:cNvCxnSpPr/>
          <p:nvPr/>
        </p:nvCxnSpPr>
        <p:spPr>
          <a:xfrm>
            <a:off x="250825" y="5661248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3"/>
          <p:cNvCxnSpPr/>
          <p:nvPr/>
        </p:nvCxnSpPr>
        <p:spPr>
          <a:xfrm>
            <a:off x="250825" y="6165304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50825" y="105273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Arial Black" pitchFamily="34" charset="0"/>
                <a:cs typeface="Times New Roman" pitchFamily="18" charset="0"/>
              </a:rPr>
              <a:t>Rotwild</a:t>
            </a:r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Streckenerfüllung nach Freigabe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512670"/>
              </p:ext>
            </p:extLst>
          </p:nvPr>
        </p:nvGraphicFramePr>
        <p:xfrm>
          <a:off x="250825" y="1853294"/>
          <a:ext cx="8642350" cy="443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4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50824" y="1052736"/>
            <a:ext cx="8642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Arial Black" pitchFamily="34" charset="0"/>
                <a:cs typeface="Times New Roman" pitchFamily="18" charset="0"/>
              </a:rPr>
              <a:t>Rotwild</a:t>
            </a:r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de-DE" sz="2800" dirty="0" smtClean="0">
                <a:latin typeface="Arial Black" pitchFamily="34" charset="0"/>
                <a:cs typeface="Times New Roman" pitchFamily="18" charset="0"/>
              </a:rPr>
              <a:t>Streckenerfüllung im Vergleich zum Vorjahr</a:t>
            </a:r>
            <a:endParaRPr lang="de-DE" sz="28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917889"/>
              </p:ext>
            </p:extLst>
          </p:nvPr>
        </p:nvGraphicFramePr>
        <p:xfrm>
          <a:off x="250825" y="1853294"/>
          <a:ext cx="8642350" cy="443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06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738</Words>
  <Application>Microsoft Office PowerPoint</Application>
  <PresentationFormat>Bildschirmpräsentation (4:3)</PresentationFormat>
  <Paragraphs>397</Paragraphs>
  <Slides>40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Executive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Rotwildstrecke der letzten 10 Jahre</vt:lpstr>
      <vt:lpstr>PowerPoint-Präsentation</vt:lpstr>
      <vt:lpstr>PowerPoint-Präsentation</vt:lpstr>
      <vt:lpstr>Schwarzwildstrecke der letzten 10 Jahre</vt:lpstr>
      <vt:lpstr>PowerPoint-Präsentation</vt:lpstr>
      <vt:lpstr>Rehwildstrecke der letzten 10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</dc:creator>
  <cp:lastModifiedBy>Max</cp:lastModifiedBy>
  <cp:revision>206</cp:revision>
  <dcterms:created xsi:type="dcterms:W3CDTF">2013-02-27T13:59:51Z</dcterms:created>
  <dcterms:modified xsi:type="dcterms:W3CDTF">2017-02-19T12:29:07Z</dcterms:modified>
</cp:coreProperties>
</file>